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7" r:id="rId3"/>
    <p:sldId id="764" r:id="rId4"/>
    <p:sldId id="745" r:id="rId5"/>
    <p:sldId id="756" r:id="rId6"/>
    <p:sldId id="757" r:id="rId7"/>
    <p:sldId id="758" r:id="rId8"/>
    <p:sldId id="759" r:id="rId9"/>
    <p:sldId id="760" r:id="rId10"/>
    <p:sldId id="761" r:id="rId11"/>
    <p:sldId id="259" r:id="rId12"/>
  </p:sldIdLst>
  <p:sldSz cx="9144000" cy="6858000" type="screen4x3"/>
  <p:notesSz cx="6797675" cy="9928225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26B5"/>
    <a:srgbClr val="5F5F5F"/>
    <a:srgbClr val="777777"/>
    <a:srgbClr val="DDDDDD"/>
    <a:srgbClr val="FFFF99"/>
    <a:srgbClr val="CCFF99"/>
    <a:srgbClr val="C0C0C0"/>
    <a:srgbClr val="969696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21" autoAdjust="0"/>
    <p:restoredTop sz="94291" autoAdjust="0"/>
  </p:normalViewPr>
  <p:slideViewPr>
    <p:cSldViewPr snapToGrid="0">
      <p:cViewPr varScale="1">
        <p:scale>
          <a:sx n="63" d="100"/>
          <a:sy n="63" d="100"/>
        </p:scale>
        <p:origin x="1431" y="51"/>
      </p:cViewPr>
      <p:guideLst>
        <p:guide orient="horz" pos="2069"/>
        <p:guide pos="289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200" noProof="1"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5123" name="Rectangle 3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defRPr sz="1200" noProof="1"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34820" name="Rectangle 4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1131888" y="742950"/>
            <a:ext cx="4532312" cy="3724275"/>
          </a:xfrm>
          <a:prstGeom prst="rect">
            <a:avLst/>
          </a:prstGeom>
          <a:noFill/>
          <a:ln w="9525">
            <a:noFill/>
            <a:miter lim="800000"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9"/>
          </p:nvPr>
        </p:nvSpPr>
        <p:spPr bwMode="auto">
          <a:xfrm>
            <a:off x="679450" y="4714875"/>
            <a:ext cx="5438775" cy="44688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5126" name="Rectangle 6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>
              <a:defRPr sz="1200" noProof="1"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5127" name="Rectangle 7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 smtClean="0"/>
            </a:lvl1pPr>
          </a:lstStyle>
          <a:p>
            <a:pPr>
              <a:defRPr/>
            </a:pPr>
            <a:fld id="{7BF1656C-2906-4EFC-BF2B-3550D824233E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eaLnBrk="0" fontAlgn="base" latinLnBrk="0" hangingPunct="0"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+mn-lt"/>
        <a:ea typeface="+mn-ea"/>
        <a:cs typeface="+mn-cs"/>
      </a:defRPr>
    </a:lvl6pPr>
    <a:lvl7pPr marL="2743200" lvl="6" indent="0" algn="l" defTabSz="914400" eaLnBrk="0" fontAlgn="base" latinLnBrk="0" hangingPunct="0"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+mn-lt"/>
        <a:ea typeface="+mn-ea"/>
        <a:cs typeface="+mn-cs"/>
      </a:defRPr>
    </a:lvl7pPr>
    <a:lvl8pPr marL="3200400" lvl="7" indent="0" algn="l" defTabSz="914400" eaLnBrk="0" fontAlgn="base" latinLnBrk="0" hangingPunct="0"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+mn-lt"/>
        <a:ea typeface="+mn-ea"/>
        <a:cs typeface="+mn-cs"/>
      </a:defRPr>
    </a:lvl8pPr>
    <a:lvl9pPr marL="3657600" lvl="8" indent="0" algn="l" defTabSz="914400" eaLnBrk="0" fontAlgn="base" latinLnBrk="0" hangingPunct="0"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29317E-D8DA-4223-8E3D-EF4EF6BA6BDF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87EC1E-B6D9-403B-AEB4-1CAAF2E1FDC1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09CF05-A7F0-4869-9513-5BF3701C0FB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4F04C-73A2-412C-BA19-C1F6B51A7426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4BD46E-A596-4CC4-8327-2AAA65C2281A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74ADCE-83A3-45B8-9144-39CF9A1CF513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BBB9D3-8C1A-4ADB-B9F2-89C5AF0DC6E8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7D15BE-A98D-465D-A513-66F6800BEB41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C4B440-F68F-4962-8F2C-28D2B0D93F0E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474830-D7FC-43E0-B142-8E080C4C478F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0EA8E0-E98B-4DF3-B615-5104660992DF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409CF05-A7F0-4869-9513-5BF3701C0FB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pn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0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" descr="D:\Desktop\素材\素描城市.pn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06438" y="1377950"/>
            <a:ext cx="7767637" cy="269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411" name="组合 6146"/>
          <p:cNvGrpSpPr/>
          <p:nvPr/>
        </p:nvGrpSpPr>
        <p:grpSpPr bwMode="auto">
          <a:xfrm>
            <a:off x="-159654" y="3426960"/>
            <a:ext cx="9444038" cy="1953578"/>
            <a:chOff x="0" y="0"/>
            <a:chExt cx="5952" cy="1356"/>
          </a:xfrm>
        </p:grpSpPr>
        <p:pic>
          <p:nvPicPr>
            <p:cNvPr id="17417" name="矩形 11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952" cy="1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18" name="文本框 6148"/>
            <p:cNvSpPr txBox="1">
              <a:spLocks noChangeArrowheads="1"/>
            </p:cNvSpPr>
            <p:nvPr/>
          </p:nvSpPr>
          <p:spPr bwMode="auto">
            <a:xfrm>
              <a:off x="95" y="96"/>
              <a:ext cx="5760" cy="116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17412" name="Text Box 9"/>
          <p:cNvSpPr txBox="1">
            <a:spLocks noChangeArrowheads="1"/>
          </p:cNvSpPr>
          <p:nvPr/>
        </p:nvSpPr>
        <p:spPr bwMode="auto">
          <a:xfrm>
            <a:off x="911554" y="3961160"/>
            <a:ext cx="7357403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Outlook2010</a:t>
            </a:r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操作说明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3" descr="D:\Desktop\素材\素描城市.pn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298700" y="4760913"/>
            <a:ext cx="4662488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图片 25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1979613" y="1773238"/>
            <a:ext cx="5256212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925513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90"/>
          <p:cNvSpPr txBox="1">
            <a:spLocks noChangeArrowheads="1"/>
          </p:cNvSpPr>
          <p:nvPr/>
        </p:nvSpPr>
        <p:spPr bwMode="auto">
          <a:xfrm>
            <a:off x="0" y="0"/>
            <a:ext cx="504825" cy="11887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solidFill>
                  <a:srgbClr val="C0C0C0"/>
                </a:solidFill>
                <a:ea typeface="微软雅黑" panose="020B0503020204020204" pitchFamily="34" charset="-122"/>
              </a:rPr>
              <a:t>1</a:t>
            </a:r>
            <a:endParaRPr lang="en-US" altLang="zh-CN" sz="7200" dirty="0">
              <a:solidFill>
                <a:srgbClr val="C0C0C0"/>
              </a:solidFill>
              <a:ea typeface="微软雅黑" panose="020B0503020204020204" pitchFamily="34" charset="-122"/>
            </a:endParaRPr>
          </a:p>
        </p:txBody>
      </p:sp>
      <p:sp>
        <p:nvSpPr>
          <p:cNvPr id="2" name="Text Box 90"/>
          <p:cNvSpPr txBox="1">
            <a:spLocks noChangeArrowheads="1"/>
          </p:cNvSpPr>
          <p:nvPr/>
        </p:nvSpPr>
        <p:spPr bwMode="auto">
          <a:xfrm>
            <a:off x="-96212" y="-27305"/>
            <a:ext cx="504825" cy="11887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微软雅黑" panose="020B0503020204020204" pitchFamily="34" charset="-122"/>
              </a:rPr>
              <a:t>2</a:t>
            </a:r>
            <a:endParaRPr lang="en-US" altLang="zh-CN" sz="72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微软雅黑" panose="020B0503020204020204" pitchFamily="34" charset="-122"/>
            </a:endParaRPr>
          </a:p>
        </p:txBody>
      </p:sp>
      <p:pic>
        <p:nvPicPr>
          <p:cNvPr id="10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1098589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 bwMode="auto">
          <a:xfrm>
            <a:off x="238412" y="1908049"/>
            <a:ext cx="8600788" cy="7184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630555">
              <a:lnSpc>
                <a:spcPct val="200000"/>
              </a:lnSpc>
              <a:spcBef>
                <a:spcPct val="50000"/>
              </a:spcBef>
            </a:pPr>
            <a:endParaRPr lang="en-US" altLang="zh-CN" sz="2400" b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 bwMode="auto">
          <a:xfrm>
            <a:off x="889782" y="5554027"/>
            <a:ext cx="6835140" cy="10772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启动</a:t>
            </a:r>
            <a:r>
              <a:rPr lang="en-US" altLang="zh-CN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outlook2010</a:t>
            </a: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，选择</a:t>
            </a:r>
            <a:r>
              <a:rPr lang="en-US" altLang="zh-CN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"</a:t>
            </a: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文件</a:t>
            </a:r>
            <a:r>
              <a:rPr lang="en-US" altLang="zh-CN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"-"</a:t>
            </a: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信息</a:t>
            </a:r>
            <a:r>
              <a:rPr lang="en-US" altLang="zh-CN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"-"</a:t>
            </a: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添加帐户</a:t>
            </a:r>
            <a:r>
              <a:rPr lang="en-US" altLang="zh-CN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"</a:t>
            </a: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3200" dirty="0">
              <a:solidFill>
                <a:srgbClr val="0066A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667000" y="3543300"/>
            <a:ext cx="1752600" cy="2514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1905" y="1286905"/>
            <a:ext cx="6343650" cy="4076700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2554752" y="2377855"/>
            <a:ext cx="1752600" cy="47136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med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925513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90"/>
          <p:cNvSpPr txBox="1">
            <a:spLocks noChangeArrowheads="1"/>
          </p:cNvSpPr>
          <p:nvPr/>
        </p:nvSpPr>
        <p:spPr bwMode="auto">
          <a:xfrm>
            <a:off x="0" y="0"/>
            <a:ext cx="504825" cy="11887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solidFill>
                  <a:srgbClr val="C0C0C0"/>
                </a:solidFill>
                <a:ea typeface="微软雅黑" panose="020B0503020204020204" pitchFamily="34" charset="-122"/>
              </a:rPr>
              <a:t>1</a:t>
            </a:r>
            <a:endParaRPr lang="en-US" altLang="zh-CN" sz="7200" dirty="0">
              <a:solidFill>
                <a:srgbClr val="C0C0C0"/>
              </a:solidFill>
              <a:ea typeface="微软雅黑" panose="020B0503020204020204" pitchFamily="34" charset="-122"/>
            </a:endParaRPr>
          </a:p>
        </p:txBody>
      </p:sp>
      <p:sp>
        <p:nvSpPr>
          <p:cNvPr id="2" name="Text Box 90"/>
          <p:cNvSpPr txBox="1">
            <a:spLocks noChangeArrowheads="1"/>
          </p:cNvSpPr>
          <p:nvPr/>
        </p:nvSpPr>
        <p:spPr bwMode="auto">
          <a:xfrm>
            <a:off x="-96212" y="-27305"/>
            <a:ext cx="504825" cy="11887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微软雅黑" panose="020B0503020204020204" pitchFamily="34" charset="-122"/>
              </a:rPr>
              <a:t>2</a:t>
            </a:r>
            <a:endParaRPr lang="en-US" altLang="zh-CN" sz="72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微软雅黑" panose="020B0503020204020204" pitchFamily="34" charset="-122"/>
            </a:endParaRPr>
          </a:p>
        </p:txBody>
      </p:sp>
      <p:pic>
        <p:nvPicPr>
          <p:cNvPr id="10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1098589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 bwMode="auto">
          <a:xfrm>
            <a:off x="238412" y="1908049"/>
            <a:ext cx="8600788" cy="7184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630555">
              <a:lnSpc>
                <a:spcPct val="200000"/>
              </a:lnSpc>
              <a:spcBef>
                <a:spcPct val="50000"/>
              </a:spcBef>
            </a:pPr>
            <a:endParaRPr lang="en-US" altLang="zh-CN" sz="2400" b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 bwMode="auto">
          <a:xfrm>
            <a:off x="889781" y="5673726"/>
            <a:ext cx="6835140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选择“添加电子邮件账户”</a:t>
            </a:r>
            <a:endParaRPr lang="zh-CN" altLang="en-US" sz="3200" dirty="0">
              <a:solidFill>
                <a:srgbClr val="0066A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705" y="1264045"/>
            <a:ext cx="6419850" cy="4371975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1767840" y="2200951"/>
            <a:ext cx="3893820" cy="4255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med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925513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90"/>
          <p:cNvSpPr txBox="1">
            <a:spLocks noChangeArrowheads="1"/>
          </p:cNvSpPr>
          <p:nvPr/>
        </p:nvSpPr>
        <p:spPr bwMode="auto">
          <a:xfrm>
            <a:off x="0" y="0"/>
            <a:ext cx="504825" cy="11887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solidFill>
                  <a:srgbClr val="C0C0C0"/>
                </a:solidFill>
                <a:ea typeface="微软雅黑" panose="020B0503020204020204" pitchFamily="34" charset="-122"/>
              </a:rPr>
              <a:t>1</a:t>
            </a:r>
            <a:endParaRPr lang="en-US" altLang="zh-CN" sz="7200" dirty="0">
              <a:solidFill>
                <a:srgbClr val="C0C0C0"/>
              </a:solidFill>
              <a:ea typeface="微软雅黑" panose="020B0503020204020204" pitchFamily="34" charset="-122"/>
            </a:endParaRPr>
          </a:p>
        </p:txBody>
      </p:sp>
      <p:sp>
        <p:nvSpPr>
          <p:cNvPr id="2" name="Text Box 90"/>
          <p:cNvSpPr txBox="1">
            <a:spLocks noChangeArrowheads="1"/>
          </p:cNvSpPr>
          <p:nvPr/>
        </p:nvSpPr>
        <p:spPr bwMode="auto">
          <a:xfrm>
            <a:off x="-96212" y="-27305"/>
            <a:ext cx="504825" cy="11887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微软雅黑" panose="020B0503020204020204" pitchFamily="34" charset="-122"/>
              </a:rPr>
              <a:t>2</a:t>
            </a:r>
            <a:endParaRPr lang="en-US" altLang="zh-CN" sz="72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微软雅黑" panose="020B0503020204020204" pitchFamily="34" charset="-122"/>
            </a:endParaRPr>
          </a:p>
        </p:txBody>
      </p:sp>
      <p:pic>
        <p:nvPicPr>
          <p:cNvPr id="10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1098589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 bwMode="auto">
          <a:xfrm>
            <a:off x="238412" y="1908049"/>
            <a:ext cx="8600788" cy="7184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630555">
              <a:lnSpc>
                <a:spcPct val="200000"/>
              </a:lnSpc>
              <a:spcBef>
                <a:spcPct val="50000"/>
              </a:spcBef>
            </a:pPr>
            <a:endParaRPr lang="en-US" altLang="zh-CN" sz="2400" b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5255" y="1197551"/>
            <a:ext cx="6210300" cy="426720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 bwMode="auto">
          <a:xfrm>
            <a:off x="889781" y="5673726"/>
            <a:ext cx="6835140" cy="10772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直接选择“手动配置服务器设置或其他服务器类型”，点击“下一步”。</a:t>
            </a:r>
            <a:endParaRPr lang="zh-CN" altLang="en-US" sz="3200" dirty="0">
              <a:solidFill>
                <a:srgbClr val="0066A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438445" y="4553347"/>
            <a:ext cx="2859235" cy="42251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med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925513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90"/>
          <p:cNvSpPr txBox="1">
            <a:spLocks noChangeArrowheads="1"/>
          </p:cNvSpPr>
          <p:nvPr/>
        </p:nvSpPr>
        <p:spPr bwMode="auto">
          <a:xfrm>
            <a:off x="0" y="0"/>
            <a:ext cx="504825" cy="11887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solidFill>
                  <a:srgbClr val="C0C0C0"/>
                </a:solidFill>
                <a:ea typeface="微软雅黑" panose="020B0503020204020204" pitchFamily="34" charset="-122"/>
              </a:rPr>
              <a:t>1</a:t>
            </a:r>
            <a:endParaRPr lang="en-US" altLang="zh-CN" sz="7200" dirty="0">
              <a:solidFill>
                <a:srgbClr val="C0C0C0"/>
              </a:solidFill>
              <a:ea typeface="微软雅黑" panose="020B0503020204020204" pitchFamily="34" charset="-122"/>
            </a:endParaRPr>
          </a:p>
        </p:txBody>
      </p:sp>
      <p:sp>
        <p:nvSpPr>
          <p:cNvPr id="2" name="Text Box 90"/>
          <p:cNvSpPr txBox="1">
            <a:spLocks noChangeArrowheads="1"/>
          </p:cNvSpPr>
          <p:nvPr/>
        </p:nvSpPr>
        <p:spPr bwMode="auto">
          <a:xfrm>
            <a:off x="-96212" y="-27305"/>
            <a:ext cx="504825" cy="11887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微软雅黑" panose="020B0503020204020204" pitchFamily="34" charset="-122"/>
              </a:rPr>
              <a:t>2</a:t>
            </a:r>
            <a:endParaRPr lang="en-US" altLang="zh-CN" sz="72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微软雅黑" panose="020B0503020204020204" pitchFamily="34" charset="-122"/>
            </a:endParaRPr>
          </a:p>
        </p:txBody>
      </p:sp>
      <p:pic>
        <p:nvPicPr>
          <p:cNvPr id="10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1098589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 bwMode="auto">
          <a:xfrm>
            <a:off x="238412" y="1908049"/>
            <a:ext cx="8600788" cy="7184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630555">
              <a:lnSpc>
                <a:spcPct val="200000"/>
              </a:lnSpc>
              <a:spcBef>
                <a:spcPct val="50000"/>
              </a:spcBef>
            </a:pPr>
            <a:endParaRPr lang="en-US" altLang="zh-CN" sz="2400" b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850" y="1134307"/>
            <a:ext cx="6210300" cy="4314825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 bwMode="auto">
          <a:xfrm>
            <a:off x="889781" y="5673726"/>
            <a:ext cx="6835140" cy="10772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选择“</a:t>
            </a:r>
            <a:r>
              <a:rPr lang="en-US" altLang="zh-CN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internet </a:t>
            </a: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电子邮件”，点击“下一步”。</a:t>
            </a:r>
            <a:endParaRPr lang="zh-CN" altLang="en-US" sz="3200" dirty="0">
              <a:solidFill>
                <a:srgbClr val="0066A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918505" y="2092227"/>
            <a:ext cx="3514555" cy="42251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med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925513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90"/>
          <p:cNvSpPr txBox="1">
            <a:spLocks noChangeArrowheads="1"/>
          </p:cNvSpPr>
          <p:nvPr/>
        </p:nvSpPr>
        <p:spPr bwMode="auto">
          <a:xfrm>
            <a:off x="0" y="0"/>
            <a:ext cx="504825" cy="11887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solidFill>
                  <a:srgbClr val="C0C0C0"/>
                </a:solidFill>
                <a:ea typeface="微软雅黑" panose="020B0503020204020204" pitchFamily="34" charset="-122"/>
              </a:rPr>
              <a:t>1</a:t>
            </a:r>
            <a:endParaRPr lang="en-US" altLang="zh-CN" sz="7200" dirty="0">
              <a:solidFill>
                <a:srgbClr val="C0C0C0"/>
              </a:solidFill>
              <a:ea typeface="微软雅黑" panose="020B0503020204020204" pitchFamily="34" charset="-122"/>
            </a:endParaRPr>
          </a:p>
        </p:txBody>
      </p:sp>
      <p:sp>
        <p:nvSpPr>
          <p:cNvPr id="2" name="Text Box 90"/>
          <p:cNvSpPr txBox="1">
            <a:spLocks noChangeArrowheads="1"/>
          </p:cNvSpPr>
          <p:nvPr/>
        </p:nvSpPr>
        <p:spPr bwMode="auto">
          <a:xfrm>
            <a:off x="-96212" y="-27305"/>
            <a:ext cx="504825" cy="11887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微软雅黑" panose="020B0503020204020204" pitchFamily="34" charset="-122"/>
              </a:rPr>
              <a:t>2</a:t>
            </a:r>
            <a:endParaRPr lang="en-US" altLang="zh-CN" sz="72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微软雅黑" panose="020B0503020204020204" pitchFamily="34" charset="-122"/>
            </a:endParaRPr>
          </a:p>
        </p:txBody>
      </p:sp>
      <p:pic>
        <p:nvPicPr>
          <p:cNvPr id="10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1098589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850" y="1290637"/>
            <a:ext cx="6210300" cy="4276725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 bwMode="auto">
          <a:xfrm>
            <a:off x="889781" y="5673726"/>
            <a:ext cx="6835140" cy="1076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以 </a:t>
            </a:r>
            <a:r>
              <a:rPr lang="en-US" altLang="zh-CN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test@caas.cn</a:t>
            </a: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账号为例，输入账号和服务器配置</a:t>
            </a:r>
            <a:endParaRPr lang="zh-CN" altLang="en-US" sz="3200" dirty="0">
              <a:solidFill>
                <a:srgbClr val="0066A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074987" y="2698045"/>
            <a:ext cx="4572000" cy="27559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200" b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test@</a:t>
            </a:r>
            <a:r>
              <a:rPr lang="zh-CN" altLang="en-US" sz="1200" b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域名</a:t>
            </a:r>
            <a:endParaRPr lang="zh-CN" altLang="en-US" sz="1200" b="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006407" y="3994203"/>
            <a:ext cx="4572000" cy="27559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200" b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test@</a:t>
            </a:r>
            <a:r>
              <a:rPr lang="zh-CN" altLang="en-US" sz="1200" b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域名</a:t>
            </a:r>
            <a:endParaRPr lang="zh-CN" altLang="en-US" sz="1200" b="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760787" y="427120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1200" dirty="0">
                <a:solidFill>
                  <a:srgbClr val="FF0000"/>
                </a:solidFill>
              </a:rPr>
              <a:t>输入您的密码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133555" y="244829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1200" dirty="0">
                <a:solidFill>
                  <a:srgbClr val="FF0000"/>
                </a:solidFill>
              </a:rPr>
              <a:t>输入您姓名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074987" y="3358314"/>
            <a:ext cx="4572000" cy="27559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200" b="0" dirty="0">
                <a:solidFill>
                  <a:srgbClr val="FF0000"/>
                </a:solidFill>
              </a:rPr>
              <a:t>imaphz.qiye.163.com</a:t>
            </a:r>
            <a:endParaRPr lang="zh-CN" altLang="en-US" sz="1200" b="0" dirty="0">
              <a:solidFill>
                <a:srgbClr val="FF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084512" y="3603177"/>
            <a:ext cx="4572000" cy="27559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200" b="0" dirty="0">
                <a:solidFill>
                  <a:srgbClr val="FF0000"/>
                </a:solidFill>
              </a:rPr>
              <a:t>smtphz.qiye.163.com</a:t>
            </a:r>
            <a:endParaRPr lang="zh-CN" altLang="en-US" sz="1200" b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925513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90"/>
          <p:cNvSpPr txBox="1">
            <a:spLocks noChangeArrowheads="1"/>
          </p:cNvSpPr>
          <p:nvPr/>
        </p:nvSpPr>
        <p:spPr bwMode="auto">
          <a:xfrm>
            <a:off x="0" y="0"/>
            <a:ext cx="504825" cy="11887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solidFill>
                  <a:srgbClr val="C0C0C0"/>
                </a:solidFill>
                <a:ea typeface="微软雅黑" panose="020B0503020204020204" pitchFamily="34" charset="-122"/>
              </a:rPr>
              <a:t>1</a:t>
            </a:r>
            <a:endParaRPr lang="en-US" altLang="zh-CN" sz="7200" dirty="0">
              <a:solidFill>
                <a:srgbClr val="C0C0C0"/>
              </a:solidFill>
              <a:ea typeface="微软雅黑" panose="020B0503020204020204" pitchFamily="34" charset="-122"/>
            </a:endParaRPr>
          </a:p>
        </p:txBody>
      </p:sp>
      <p:sp>
        <p:nvSpPr>
          <p:cNvPr id="2" name="Text Box 90"/>
          <p:cNvSpPr txBox="1">
            <a:spLocks noChangeArrowheads="1"/>
          </p:cNvSpPr>
          <p:nvPr/>
        </p:nvSpPr>
        <p:spPr bwMode="auto">
          <a:xfrm>
            <a:off x="-96212" y="-27305"/>
            <a:ext cx="504825" cy="11887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微软雅黑" panose="020B0503020204020204" pitchFamily="34" charset="-122"/>
              </a:rPr>
              <a:t>2</a:t>
            </a:r>
            <a:endParaRPr lang="en-US" altLang="zh-CN" sz="72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微软雅黑" panose="020B0503020204020204" pitchFamily="34" charset="-122"/>
            </a:endParaRPr>
          </a:p>
        </p:txBody>
      </p:sp>
      <p:pic>
        <p:nvPicPr>
          <p:cNvPr id="10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1098589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 bwMode="auto">
          <a:xfrm>
            <a:off x="238412" y="1908049"/>
            <a:ext cx="8600788" cy="7184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630555">
              <a:lnSpc>
                <a:spcPct val="200000"/>
              </a:lnSpc>
              <a:spcBef>
                <a:spcPct val="50000"/>
              </a:spcBef>
            </a:pPr>
            <a:endParaRPr lang="en-US" altLang="zh-CN" sz="2400" b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1287" y="1271665"/>
            <a:ext cx="3781425" cy="386715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 bwMode="auto">
          <a:xfrm>
            <a:off x="-96212" y="5240454"/>
            <a:ext cx="9313399" cy="15696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点击“其他设置”，在“发送服务器”下选择“我的发送服务器（</a:t>
            </a:r>
            <a:r>
              <a:rPr lang="en-US" altLang="zh-CN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smtp</a:t>
            </a: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）要求验证”，并选择“使用与接收邮件服务器相同的设置”。</a:t>
            </a:r>
            <a:endParaRPr lang="zh-CN" altLang="en-US" sz="3200" dirty="0">
              <a:solidFill>
                <a:srgbClr val="0066A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819398" y="1782318"/>
            <a:ext cx="2484121" cy="44272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med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925513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90"/>
          <p:cNvSpPr txBox="1">
            <a:spLocks noChangeArrowheads="1"/>
          </p:cNvSpPr>
          <p:nvPr/>
        </p:nvSpPr>
        <p:spPr bwMode="auto">
          <a:xfrm>
            <a:off x="0" y="0"/>
            <a:ext cx="504825" cy="11887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solidFill>
                  <a:srgbClr val="C0C0C0"/>
                </a:solidFill>
                <a:ea typeface="微软雅黑" panose="020B0503020204020204" pitchFamily="34" charset="-122"/>
              </a:rPr>
              <a:t>1</a:t>
            </a:r>
            <a:endParaRPr lang="en-US" altLang="zh-CN" sz="7200" dirty="0">
              <a:solidFill>
                <a:srgbClr val="C0C0C0"/>
              </a:solidFill>
              <a:ea typeface="微软雅黑" panose="020B0503020204020204" pitchFamily="34" charset="-122"/>
            </a:endParaRPr>
          </a:p>
        </p:txBody>
      </p:sp>
      <p:sp>
        <p:nvSpPr>
          <p:cNvPr id="2" name="Text Box 90"/>
          <p:cNvSpPr txBox="1">
            <a:spLocks noChangeArrowheads="1"/>
          </p:cNvSpPr>
          <p:nvPr/>
        </p:nvSpPr>
        <p:spPr bwMode="auto">
          <a:xfrm>
            <a:off x="-96212" y="-27305"/>
            <a:ext cx="504825" cy="11887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微软雅黑" panose="020B0503020204020204" pitchFamily="34" charset="-122"/>
              </a:rPr>
              <a:t>2</a:t>
            </a:r>
            <a:endParaRPr lang="en-US" altLang="zh-CN" sz="72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微软雅黑" panose="020B0503020204020204" pitchFamily="34" charset="-122"/>
            </a:endParaRPr>
          </a:p>
        </p:txBody>
      </p:sp>
      <p:pic>
        <p:nvPicPr>
          <p:cNvPr id="10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1098589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 bwMode="auto">
          <a:xfrm>
            <a:off x="238412" y="1908049"/>
            <a:ext cx="8600788" cy="7184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630555">
              <a:lnSpc>
                <a:spcPct val="200000"/>
              </a:lnSpc>
              <a:spcBef>
                <a:spcPct val="50000"/>
              </a:spcBef>
            </a:pPr>
            <a:endParaRPr lang="en-US" altLang="zh-CN" sz="2400" b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 bwMode="auto">
          <a:xfrm>
            <a:off x="889781" y="5673726"/>
            <a:ext cx="6835140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点击测试账户设置</a:t>
            </a:r>
            <a:endParaRPr lang="zh-CN" altLang="en-US" sz="3200" dirty="0">
              <a:solidFill>
                <a:srgbClr val="0066A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693918" y="2903122"/>
            <a:ext cx="2484121" cy="44272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4455" y="1289050"/>
            <a:ext cx="6370320" cy="4383405"/>
          </a:xfrm>
          <a:prstGeom prst="rect">
            <a:avLst/>
          </a:prstGeom>
        </p:spPr>
      </p:pic>
    </p:spTree>
  </p:cSld>
  <p:clrMapOvr>
    <a:masterClrMapping/>
  </p:clrMapOvr>
  <p:transition spd="med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925513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90"/>
          <p:cNvSpPr txBox="1">
            <a:spLocks noChangeArrowheads="1"/>
          </p:cNvSpPr>
          <p:nvPr/>
        </p:nvSpPr>
        <p:spPr bwMode="auto">
          <a:xfrm>
            <a:off x="0" y="0"/>
            <a:ext cx="504825" cy="11887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solidFill>
                  <a:srgbClr val="C0C0C0"/>
                </a:solidFill>
                <a:ea typeface="微软雅黑" panose="020B0503020204020204" pitchFamily="34" charset="-122"/>
              </a:rPr>
              <a:t>1</a:t>
            </a:r>
            <a:endParaRPr lang="en-US" altLang="zh-CN" sz="7200" dirty="0">
              <a:solidFill>
                <a:srgbClr val="C0C0C0"/>
              </a:solidFill>
              <a:ea typeface="微软雅黑" panose="020B0503020204020204" pitchFamily="34" charset="-122"/>
            </a:endParaRPr>
          </a:p>
        </p:txBody>
      </p:sp>
      <p:sp>
        <p:nvSpPr>
          <p:cNvPr id="2" name="Text Box 90"/>
          <p:cNvSpPr txBox="1">
            <a:spLocks noChangeArrowheads="1"/>
          </p:cNvSpPr>
          <p:nvPr/>
        </p:nvSpPr>
        <p:spPr bwMode="auto">
          <a:xfrm>
            <a:off x="-96212" y="-27305"/>
            <a:ext cx="504825" cy="11887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微软雅黑" panose="020B0503020204020204" pitchFamily="34" charset="-122"/>
              </a:rPr>
              <a:t>2</a:t>
            </a:r>
            <a:endParaRPr lang="en-US" altLang="zh-CN" sz="72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微软雅黑" panose="020B0503020204020204" pitchFamily="34" charset="-122"/>
            </a:endParaRPr>
          </a:p>
        </p:txBody>
      </p:sp>
      <p:pic>
        <p:nvPicPr>
          <p:cNvPr id="10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1098589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 bwMode="auto">
          <a:xfrm>
            <a:off x="238412" y="1908049"/>
            <a:ext cx="8600788" cy="7184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630555">
              <a:lnSpc>
                <a:spcPct val="200000"/>
              </a:lnSpc>
              <a:spcBef>
                <a:spcPct val="50000"/>
              </a:spcBef>
            </a:pPr>
            <a:endParaRPr lang="en-US" altLang="zh-CN" sz="2400" b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8850" y="2371725"/>
            <a:ext cx="4686300" cy="211455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 bwMode="auto">
          <a:xfrm>
            <a:off x="889781" y="5673726"/>
            <a:ext cx="6835140" cy="10772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测试通过</a:t>
            </a:r>
            <a:r>
              <a:rPr lang="zh-CN" altLang="en-US" sz="320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，点击关闭，在上一个配置界面点击下一步，完成配置</a:t>
            </a:r>
            <a:endParaRPr lang="zh-CN" altLang="en-US" sz="3200" dirty="0">
              <a:solidFill>
                <a:srgbClr val="0066A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>
    <p:push/>
  </p:transition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</a:ln>
      </a:spPr>
      <a:bodyPr wrap="square">
        <a:spAutoFit/>
      </a:bodyPr>
      <a:lstStyle>
        <a:defPPr algn="ctr">
          <a:spcBef>
            <a:spcPct val="50000"/>
          </a:spcBef>
          <a:defRPr sz="3200" dirty="0">
            <a:solidFill>
              <a:srgbClr val="0066A1"/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323</Words>
  <Application>WPS 演示</Application>
  <PresentationFormat>全屏显示(4:3)</PresentationFormat>
  <Paragraphs>62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Calibri</vt:lpstr>
      <vt:lpstr>Times New Roman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olive</dc:creator>
  <cp:lastModifiedBy>瑞瑞</cp:lastModifiedBy>
  <cp:revision>794</cp:revision>
  <dcterms:created xsi:type="dcterms:W3CDTF">2013-11-18T09:39:00Z</dcterms:created>
  <dcterms:modified xsi:type="dcterms:W3CDTF">2021-11-03T06:43:30Z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2052-11.1.0.11045</vt:lpwstr>
  </property>
  <property fmtid="{D5CDD505-2E9C-101B-9397-08002B2CF9AE}" pid="3" name="ICV">
    <vt:lpwstr>AF1E1797B22847008B6A626FCA245D23</vt:lpwstr>
  </property>
</Properties>
</file>