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3"/>
    <p:sldId id="764" r:id="rId4"/>
    <p:sldId id="765" r:id="rId5"/>
    <p:sldId id="766" r:id="rId6"/>
    <p:sldId id="767" r:id="rId7"/>
    <p:sldId id="758" r:id="rId8"/>
    <p:sldId id="772" r:id="rId9"/>
    <p:sldId id="775" r:id="rId10"/>
    <p:sldId id="776" r:id="rId11"/>
    <p:sldId id="770" r:id="rId12"/>
    <p:sldId id="259" r:id="rId13"/>
  </p:sldIdLst>
  <p:sldSz cx="9144000" cy="6858000" type="screen4x3"/>
  <p:notesSz cx="6797675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26B5"/>
    <a:srgbClr val="5F5F5F"/>
    <a:srgbClr val="777777"/>
    <a:srgbClr val="DDDDDD"/>
    <a:srgbClr val="FFFF99"/>
    <a:srgbClr val="CCFF99"/>
    <a:srgbClr val="C0C0C0"/>
    <a:srgbClr val="96969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1" autoAdjust="0"/>
    <p:restoredTop sz="94291" autoAdjust="0"/>
  </p:normalViewPr>
  <p:slideViewPr>
    <p:cSldViewPr snapToGrid="0">
      <p:cViewPr varScale="1">
        <p:scale>
          <a:sx n="63" d="100"/>
          <a:sy n="63" d="100"/>
        </p:scale>
        <p:origin x="1431" y="39"/>
      </p:cViewPr>
      <p:guideLst>
        <p:guide orient="horz" pos="2069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123" name="Rectangle 3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4820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31888" y="742950"/>
            <a:ext cx="4532312" cy="3724275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12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200" noProof="1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127" name="Rectangle 7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7BF1656C-2906-4EFC-BF2B-3550D824233E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9317E-D8DA-4223-8E3D-EF4EF6BA6BDF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7EC1E-B6D9-403B-AEB4-1CAAF2E1FDC1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9CF05-A7F0-4869-9513-5BF3701C0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4F04C-73A2-412C-BA19-C1F6B51A7426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BD46E-A596-4CC4-8327-2AAA65C2281A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4ADCE-83A3-45B8-9144-39CF9A1CF513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BB9D3-8C1A-4ADB-B9F2-89C5AF0DC6E8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D15BE-A98D-465D-A513-66F6800BEB41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4B440-F68F-4962-8F2C-28D2B0D93F0E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74830-D7FC-43E0-B142-8E080C4C478F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EA8E0-E98B-4DF3-B615-5104660992DF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09CF05-A7F0-4869-9513-5BF3701C0F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Desktop\素材\素描城市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06438" y="1377950"/>
            <a:ext cx="7767637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1" name="组合 6146"/>
          <p:cNvGrpSpPr/>
          <p:nvPr/>
        </p:nvGrpSpPr>
        <p:grpSpPr bwMode="auto">
          <a:xfrm>
            <a:off x="-159654" y="3426960"/>
            <a:ext cx="9444038" cy="1953578"/>
            <a:chOff x="0" y="0"/>
            <a:chExt cx="5952" cy="1356"/>
          </a:xfrm>
        </p:grpSpPr>
        <p:pic>
          <p:nvPicPr>
            <p:cNvPr id="17417" name="矩形 1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952" cy="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8" name="文本框 6148"/>
            <p:cNvSpPr txBox="1">
              <a:spLocks noChangeArrowheads="1"/>
            </p:cNvSpPr>
            <p:nvPr/>
          </p:nvSpPr>
          <p:spPr bwMode="auto">
            <a:xfrm>
              <a:off x="95" y="96"/>
              <a:ext cx="5760" cy="11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911554" y="4075460"/>
            <a:ext cx="735740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安卓手机端操作说明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矩形 11"/>
          <p:cNvPicPr>
            <a:picLocks noChangeArrowheads="1"/>
          </p:cNvPicPr>
          <p:nvPr/>
        </p:nvPicPr>
        <p:blipFill>
          <a:blip r:embed="rId1" cstate="print"/>
          <a:srcRect l="1524" t="6691" r="1677" b="9535"/>
          <a:stretch>
            <a:fillRect/>
          </a:stretch>
        </p:blipFill>
        <p:spPr bwMode="auto">
          <a:xfrm>
            <a:off x="434975" y="0"/>
            <a:ext cx="52800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矩形 11"/>
          <p:cNvPicPr>
            <a:picLocks noChangeArrowheads="1"/>
          </p:cNvPicPr>
          <p:nvPr/>
        </p:nvPicPr>
        <p:blipFill>
          <a:blip r:embed="rId2" cstate="print"/>
          <a:srcRect l="1546" t="5978" r="1680" b="7011"/>
          <a:stretch>
            <a:fillRect/>
          </a:stretch>
        </p:blipFill>
        <p:spPr bwMode="auto">
          <a:xfrm>
            <a:off x="-36512" y="925513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0"/>
          <p:cNvSpPr txBox="1">
            <a:spLocks noChangeArrowheads="1"/>
          </p:cNvSpPr>
          <p:nvPr/>
        </p:nvSpPr>
        <p:spPr bwMode="auto">
          <a:xfrm>
            <a:off x="0" y="0"/>
            <a:ext cx="504825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solidFill>
                  <a:srgbClr val="C0C0C0"/>
                </a:solidFill>
                <a:ea typeface="微软雅黑" panose="020B0503020204020204" pitchFamily="34" charset="-122"/>
              </a:rPr>
              <a:t>1</a:t>
            </a:r>
            <a:endParaRPr lang="en-US" altLang="zh-CN" sz="7200" dirty="0">
              <a:solidFill>
                <a:srgbClr val="C0C0C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Text Box 90"/>
          <p:cNvSpPr txBox="1">
            <a:spLocks noChangeArrowheads="1"/>
          </p:cNvSpPr>
          <p:nvPr/>
        </p:nvSpPr>
        <p:spPr bwMode="auto">
          <a:xfrm>
            <a:off x="-96212" y="-27305"/>
            <a:ext cx="504825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</a:rPr>
              <a:t>2</a:t>
            </a:r>
            <a:endParaRPr lang="en-US" altLang="zh-CN" sz="7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10" name="矩形 11"/>
          <p:cNvPicPr>
            <a:picLocks noChangeArrowheads="1"/>
          </p:cNvPicPr>
          <p:nvPr/>
        </p:nvPicPr>
        <p:blipFill>
          <a:blip r:embed="rId2" cstate="print"/>
          <a:srcRect l="1546" t="5978" r="1680" b="7011"/>
          <a:stretch>
            <a:fillRect/>
          </a:stretch>
        </p:blipFill>
        <p:spPr bwMode="auto">
          <a:xfrm>
            <a:off x="-36512" y="1098589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 bwMode="auto">
          <a:xfrm>
            <a:off x="3750945" y="4950530"/>
            <a:ext cx="5314633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选择邮件查收频率，</a:t>
            </a:r>
            <a:r>
              <a:rPr lang="zh-CN" altLang="en-US" sz="320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点击“下一步”即可完成设置</a:t>
            </a:r>
            <a:endParaRPr lang="zh-CN" altLang="en-US" sz="32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客户端设置配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030288"/>
            <a:ext cx="32385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D:\Desktop\素材\素描城市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98700" y="4760913"/>
            <a:ext cx="466248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图片 25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979613" y="1773238"/>
            <a:ext cx="5256212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矩形 11"/>
          <p:cNvPicPr>
            <a:picLocks noChangeArrowheads="1"/>
          </p:cNvPicPr>
          <p:nvPr/>
        </p:nvPicPr>
        <p:blipFill>
          <a:blip r:embed="rId1" cstate="print"/>
          <a:srcRect l="1524" t="6691" r="1677" b="9535"/>
          <a:stretch>
            <a:fillRect/>
          </a:stretch>
        </p:blipFill>
        <p:spPr bwMode="auto">
          <a:xfrm>
            <a:off x="434975" y="0"/>
            <a:ext cx="52800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矩形 11"/>
          <p:cNvPicPr>
            <a:picLocks noChangeArrowheads="1"/>
          </p:cNvPicPr>
          <p:nvPr/>
        </p:nvPicPr>
        <p:blipFill>
          <a:blip r:embed="rId2" cstate="print"/>
          <a:srcRect l="1546" t="5978" r="1680" b="7011"/>
          <a:stretch>
            <a:fillRect/>
          </a:stretch>
        </p:blipFill>
        <p:spPr bwMode="auto">
          <a:xfrm>
            <a:off x="-36512" y="925513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0"/>
          <p:cNvSpPr txBox="1">
            <a:spLocks noChangeArrowheads="1"/>
          </p:cNvSpPr>
          <p:nvPr/>
        </p:nvSpPr>
        <p:spPr bwMode="auto">
          <a:xfrm>
            <a:off x="0" y="0"/>
            <a:ext cx="504825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solidFill>
                  <a:srgbClr val="C0C0C0"/>
                </a:solidFill>
                <a:ea typeface="微软雅黑" panose="020B0503020204020204" pitchFamily="34" charset="-122"/>
              </a:rPr>
              <a:t>1</a:t>
            </a:r>
            <a:endParaRPr lang="en-US" altLang="zh-CN" sz="7200" dirty="0">
              <a:solidFill>
                <a:srgbClr val="C0C0C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Text Box 90"/>
          <p:cNvSpPr txBox="1">
            <a:spLocks noChangeArrowheads="1"/>
          </p:cNvSpPr>
          <p:nvPr/>
        </p:nvSpPr>
        <p:spPr bwMode="auto">
          <a:xfrm>
            <a:off x="-96212" y="-27305"/>
            <a:ext cx="504825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</a:rPr>
              <a:t>2</a:t>
            </a:r>
            <a:endParaRPr lang="en-US" altLang="zh-CN" sz="7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10" name="矩形 11"/>
          <p:cNvPicPr>
            <a:picLocks noChangeArrowheads="1"/>
          </p:cNvPicPr>
          <p:nvPr/>
        </p:nvPicPr>
        <p:blipFill>
          <a:blip r:embed="rId2" cstate="print"/>
          <a:srcRect l="1546" t="5978" r="1680" b="7011"/>
          <a:stretch>
            <a:fillRect/>
          </a:stretch>
        </p:blipFill>
        <p:spPr bwMode="auto">
          <a:xfrm>
            <a:off x="-36512" y="1098589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238412" y="1908049"/>
            <a:ext cx="8600788" cy="7184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630555">
              <a:lnSpc>
                <a:spcPct val="200000"/>
              </a:lnSpc>
              <a:spcBef>
                <a:spcPct val="50000"/>
              </a:spcBef>
            </a:pPr>
            <a:endParaRPr lang="en-US" altLang="zh-CN" sz="24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 bwMode="auto">
          <a:xfrm>
            <a:off x="4522645" y="4501635"/>
            <a:ext cx="4466590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在电子邮件客户端中选择邮件提供商“其它”，输入完整的地址、密码后点击手动设置。</a:t>
            </a:r>
            <a:endParaRPr lang="zh-CN" altLang="en-US" sz="32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1384935"/>
            <a:ext cx="3361055" cy="539369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矩形 11"/>
          <p:cNvPicPr>
            <a:picLocks noChangeArrowheads="1"/>
          </p:cNvPicPr>
          <p:nvPr/>
        </p:nvPicPr>
        <p:blipFill>
          <a:blip r:embed="rId1" cstate="print"/>
          <a:srcRect l="1524" t="6691" r="1677" b="9535"/>
          <a:stretch>
            <a:fillRect/>
          </a:stretch>
        </p:blipFill>
        <p:spPr bwMode="auto">
          <a:xfrm>
            <a:off x="434975" y="0"/>
            <a:ext cx="52800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矩形 11"/>
          <p:cNvPicPr>
            <a:picLocks noChangeArrowheads="1"/>
          </p:cNvPicPr>
          <p:nvPr/>
        </p:nvPicPr>
        <p:blipFill>
          <a:blip r:embed="rId2" cstate="print"/>
          <a:srcRect l="1546" t="5978" r="1680" b="7011"/>
          <a:stretch>
            <a:fillRect/>
          </a:stretch>
        </p:blipFill>
        <p:spPr bwMode="auto">
          <a:xfrm>
            <a:off x="-36512" y="925513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0"/>
          <p:cNvSpPr txBox="1">
            <a:spLocks noChangeArrowheads="1"/>
          </p:cNvSpPr>
          <p:nvPr/>
        </p:nvSpPr>
        <p:spPr bwMode="auto">
          <a:xfrm>
            <a:off x="0" y="0"/>
            <a:ext cx="504825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solidFill>
                  <a:srgbClr val="C0C0C0"/>
                </a:solidFill>
                <a:ea typeface="微软雅黑" panose="020B0503020204020204" pitchFamily="34" charset="-122"/>
              </a:rPr>
              <a:t>1</a:t>
            </a:r>
            <a:endParaRPr lang="en-US" altLang="zh-CN" sz="7200" dirty="0">
              <a:solidFill>
                <a:srgbClr val="C0C0C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Text Box 90"/>
          <p:cNvSpPr txBox="1">
            <a:spLocks noChangeArrowheads="1"/>
          </p:cNvSpPr>
          <p:nvPr/>
        </p:nvSpPr>
        <p:spPr bwMode="auto">
          <a:xfrm>
            <a:off x="-96212" y="-27305"/>
            <a:ext cx="504825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</a:rPr>
              <a:t>2</a:t>
            </a:r>
            <a:endParaRPr lang="en-US" altLang="zh-CN" sz="7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10" name="矩形 11"/>
          <p:cNvPicPr>
            <a:picLocks noChangeArrowheads="1"/>
          </p:cNvPicPr>
          <p:nvPr/>
        </p:nvPicPr>
        <p:blipFill>
          <a:blip r:embed="rId2" cstate="print"/>
          <a:srcRect l="1546" t="5978" r="1680" b="7011"/>
          <a:stretch>
            <a:fillRect/>
          </a:stretch>
        </p:blipFill>
        <p:spPr bwMode="auto">
          <a:xfrm>
            <a:off x="-36512" y="1098589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238412" y="1908049"/>
            <a:ext cx="8600788" cy="7184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630555">
              <a:lnSpc>
                <a:spcPct val="200000"/>
              </a:lnSpc>
              <a:spcBef>
                <a:spcPct val="50000"/>
              </a:spcBef>
            </a:pPr>
            <a:endParaRPr lang="en-US" altLang="zh-CN" sz="24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4389754" y="4432011"/>
            <a:ext cx="4466590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在电子邮件客户端中选择邮件提供商“其它”，输入完整的地址、密码后点击手动设置。</a:t>
            </a:r>
            <a:endParaRPr lang="zh-CN" altLang="en-US" sz="32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" y="1188720"/>
            <a:ext cx="3345180" cy="541020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矩形 11"/>
          <p:cNvPicPr>
            <a:picLocks noChangeArrowheads="1"/>
          </p:cNvPicPr>
          <p:nvPr/>
        </p:nvPicPr>
        <p:blipFill>
          <a:blip r:embed="rId1" cstate="print"/>
          <a:srcRect l="1524" t="6691" r="1677" b="9535"/>
          <a:stretch>
            <a:fillRect/>
          </a:stretch>
        </p:blipFill>
        <p:spPr bwMode="auto">
          <a:xfrm>
            <a:off x="434975" y="0"/>
            <a:ext cx="52800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矩形 11"/>
          <p:cNvPicPr>
            <a:picLocks noChangeArrowheads="1"/>
          </p:cNvPicPr>
          <p:nvPr/>
        </p:nvPicPr>
        <p:blipFill>
          <a:blip r:embed="rId2" cstate="print"/>
          <a:srcRect l="1546" t="5978" r="1680" b="7011"/>
          <a:stretch>
            <a:fillRect/>
          </a:stretch>
        </p:blipFill>
        <p:spPr bwMode="auto">
          <a:xfrm>
            <a:off x="-36512" y="925513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0"/>
          <p:cNvSpPr txBox="1">
            <a:spLocks noChangeArrowheads="1"/>
          </p:cNvSpPr>
          <p:nvPr/>
        </p:nvSpPr>
        <p:spPr bwMode="auto">
          <a:xfrm>
            <a:off x="0" y="0"/>
            <a:ext cx="504825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solidFill>
                  <a:srgbClr val="C0C0C0"/>
                </a:solidFill>
                <a:ea typeface="微软雅黑" panose="020B0503020204020204" pitchFamily="34" charset="-122"/>
              </a:rPr>
              <a:t>1</a:t>
            </a:r>
            <a:endParaRPr lang="en-US" altLang="zh-CN" sz="7200" dirty="0">
              <a:solidFill>
                <a:srgbClr val="C0C0C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Text Box 90"/>
          <p:cNvSpPr txBox="1">
            <a:spLocks noChangeArrowheads="1"/>
          </p:cNvSpPr>
          <p:nvPr/>
        </p:nvSpPr>
        <p:spPr bwMode="auto">
          <a:xfrm>
            <a:off x="-96212" y="-27305"/>
            <a:ext cx="504825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</a:rPr>
              <a:t>2</a:t>
            </a:r>
            <a:endParaRPr lang="en-US" altLang="zh-CN" sz="7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10" name="矩形 11"/>
          <p:cNvPicPr>
            <a:picLocks noChangeArrowheads="1"/>
          </p:cNvPicPr>
          <p:nvPr/>
        </p:nvPicPr>
        <p:blipFill>
          <a:blip r:embed="rId2" cstate="print"/>
          <a:srcRect l="1546" t="5978" r="1680" b="7011"/>
          <a:stretch>
            <a:fillRect/>
          </a:stretch>
        </p:blipFill>
        <p:spPr bwMode="auto">
          <a:xfrm>
            <a:off x="-36512" y="1098589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238412" y="1908049"/>
            <a:ext cx="8600788" cy="7184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630555">
              <a:lnSpc>
                <a:spcPct val="200000"/>
              </a:lnSpc>
              <a:spcBef>
                <a:spcPct val="50000"/>
              </a:spcBef>
            </a:pPr>
            <a:endParaRPr lang="en-US" altLang="zh-CN" sz="24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 bwMode="auto">
          <a:xfrm>
            <a:off x="2566670" y="5936614"/>
            <a:ext cx="742442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选择协议，选择</a:t>
            </a:r>
            <a:r>
              <a:rPr lang="en-US" altLang="zh-CN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IMAP</a:t>
            </a:r>
            <a:endParaRPr lang="zh-CN" altLang="en-US" sz="32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14" y="1493083"/>
            <a:ext cx="3137925" cy="499872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矩形 11"/>
          <p:cNvPicPr>
            <a:picLocks noChangeArrowheads="1"/>
          </p:cNvPicPr>
          <p:nvPr/>
        </p:nvPicPr>
        <p:blipFill>
          <a:blip r:embed="rId1" cstate="print"/>
          <a:srcRect l="1524" t="6691" r="1677" b="9535"/>
          <a:stretch>
            <a:fillRect/>
          </a:stretch>
        </p:blipFill>
        <p:spPr bwMode="auto">
          <a:xfrm>
            <a:off x="434975" y="0"/>
            <a:ext cx="52800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矩形 11"/>
          <p:cNvPicPr>
            <a:picLocks noChangeArrowheads="1"/>
          </p:cNvPicPr>
          <p:nvPr/>
        </p:nvPicPr>
        <p:blipFill>
          <a:blip r:embed="rId2" cstate="print"/>
          <a:srcRect l="1546" t="5978" r="1680" b="7011"/>
          <a:stretch>
            <a:fillRect/>
          </a:stretch>
        </p:blipFill>
        <p:spPr bwMode="auto">
          <a:xfrm>
            <a:off x="-36512" y="925513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0"/>
          <p:cNvSpPr txBox="1">
            <a:spLocks noChangeArrowheads="1"/>
          </p:cNvSpPr>
          <p:nvPr/>
        </p:nvSpPr>
        <p:spPr bwMode="auto">
          <a:xfrm>
            <a:off x="0" y="0"/>
            <a:ext cx="504825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solidFill>
                  <a:srgbClr val="C0C0C0"/>
                </a:solidFill>
                <a:ea typeface="微软雅黑" panose="020B0503020204020204" pitchFamily="34" charset="-122"/>
              </a:rPr>
              <a:t>1</a:t>
            </a:r>
            <a:endParaRPr lang="en-US" altLang="zh-CN" sz="7200" dirty="0">
              <a:solidFill>
                <a:srgbClr val="C0C0C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Text Box 90"/>
          <p:cNvSpPr txBox="1">
            <a:spLocks noChangeArrowheads="1"/>
          </p:cNvSpPr>
          <p:nvPr/>
        </p:nvSpPr>
        <p:spPr bwMode="auto">
          <a:xfrm>
            <a:off x="-96212" y="-27305"/>
            <a:ext cx="504825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</a:rPr>
              <a:t>2</a:t>
            </a:r>
            <a:endParaRPr lang="en-US" altLang="zh-CN" sz="7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10" name="矩形 11"/>
          <p:cNvPicPr>
            <a:picLocks noChangeArrowheads="1"/>
          </p:cNvPicPr>
          <p:nvPr/>
        </p:nvPicPr>
        <p:blipFill>
          <a:blip r:embed="rId2" cstate="print"/>
          <a:srcRect l="1546" t="5978" r="1680" b="7011"/>
          <a:stretch>
            <a:fillRect/>
          </a:stretch>
        </p:blipFill>
        <p:spPr bwMode="auto">
          <a:xfrm>
            <a:off x="-36512" y="1098589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 bwMode="auto">
          <a:xfrm>
            <a:off x="2580923" y="5893618"/>
            <a:ext cx="742442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配置账号和</a:t>
            </a:r>
            <a:r>
              <a:rPr lang="en-US" altLang="zh-CN" sz="3200" dirty="0" err="1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imap</a:t>
            </a: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endParaRPr lang="zh-CN" altLang="en-US" sz="32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75" y="1271905"/>
            <a:ext cx="3390900" cy="543306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矩形 11"/>
          <p:cNvPicPr>
            <a:picLocks noChangeArrowheads="1"/>
          </p:cNvPicPr>
          <p:nvPr/>
        </p:nvPicPr>
        <p:blipFill>
          <a:blip r:embed="rId1" cstate="print"/>
          <a:srcRect l="1524" t="6691" r="1677" b="9535"/>
          <a:stretch>
            <a:fillRect/>
          </a:stretch>
        </p:blipFill>
        <p:spPr bwMode="auto">
          <a:xfrm>
            <a:off x="434975" y="0"/>
            <a:ext cx="52800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矩形 11"/>
          <p:cNvPicPr>
            <a:picLocks noChangeArrowheads="1"/>
          </p:cNvPicPr>
          <p:nvPr/>
        </p:nvPicPr>
        <p:blipFill>
          <a:blip r:embed="rId2" cstate="print"/>
          <a:srcRect l="1546" t="5978" r="1680" b="7011"/>
          <a:stretch>
            <a:fillRect/>
          </a:stretch>
        </p:blipFill>
        <p:spPr bwMode="auto">
          <a:xfrm>
            <a:off x="-36512" y="925513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0"/>
          <p:cNvSpPr txBox="1">
            <a:spLocks noChangeArrowheads="1"/>
          </p:cNvSpPr>
          <p:nvPr/>
        </p:nvSpPr>
        <p:spPr bwMode="auto">
          <a:xfrm>
            <a:off x="0" y="0"/>
            <a:ext cx="504825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solidFill>
                  <a:srgbClr val="C0C0C0"/>
                </a:solidFill>
                <a:ea typeface="微软雅黑" panose="020B0503020204020204" pitchFamily="34" charset="-122"/>
              </a:rPr>
              <a:t>1</a:t>
            </a:r>
            <a:endParaRPr lang="en-US" altLang="zh-CN" sz="7200" dirty="0">
              <a:solidFill>
                <a:srgbClr val="C0C0C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Text Box 90"/>
          <p:cNvSpPr txBox="1">
            <a:spLocks noChangeArrowheads="1"/>
          </p:cNvSpPr>
          <p:nvPr/>
        </p:nvSpPr>
        <p:spPr bwMode="auto">
          <a:xfrm>
            <a:off x="-96212" y="-27305"/>
            <a:ext cx="504825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</a:rPr>
              <a:t>2</a:t>
            </a:r>
            <a:endParaRPr lang="en-US" altLang="zh-CN" sz="7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10" name="矩形 11"/>
          <p:cNvPicPr>
            <a:picLocks noChangeArrowheads="1"/>
          </p:cNvPicPr>
          <p:nvPr/>
        </p:nvPicPr>
        <p:blipFill>
          <a:blip r:embed="rId2" cstate="print"/>
          <a:srcRect l="1546" t="5978" r="1680" b="7011"/>
          <a:stretch>
            <a:fillRect/>
          </a:stretch>
        </p:blipFill>
        <p:spPr bwMode="auto">
          <a:xfrm>
            <a:off x="-36512" y="1098589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0"/>
          <p:cNvSpPr txBox="1"/>
          <p:nvPr/>
        </p:nvSpPr>
        <p:spPr bwMode="auto">
          <a:xfrm>
            <a:off x="3906520" y="4288790"/>
            <a:ext cx="5041265" cy="20612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如果您的邮件接收不需要采用SSL加密：请选择“安全类型”为：无，“端口”：143</a:t>
            </a:r>
            <a:endParaRPr sz="32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1188720"/>
            <a:ext cx="2987040" cy="528828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矩形 11"/>
          <p:cNvPicPr>
            <a:picLocks noChangeArrowheads="1"/>
          </p:cNvPicPr>
          <p:nvPr/>
        </p:nvPicPr>
        <p:blipFill>
          <a:blip r:embed="rId1" cstate="print"/>
          <a:srcRect l="1524" t="6691" r="1677" b="9535"/>
          <a:stretch>
            <a:fillRect/>
          </a:stretch>
        </p:blipFill>
        <p:spPr bwMode="auto">
          <a:xfrm>
            <a:off x="434975" y="0"/>
            <a:ext cx="52800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矩形 11"/>
          <p:cNvPicPr>
            <a:picLocks noChangeArrowheads="1"/>
          </p:cNvPicPr>
          <p:nvPr/>
        </p:nvPicPr>
        <p:blipFill>
          <a:blip r:embed="rId2" cstate="print"/>
          <a:srcRect l="1546" t="5978" r="1680" b="7011"/>
          <a:stretch>
            <a:fillRect/>
          </a:stretch>
        </p:blipFill>
        <p:spPr bwMode="auto">
          <a:xfrm>
            <a:off x="-36512" y="925513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0"/>
          <p:cNvSpPr txBox="1">
            <a:spLocks noChangeArrowheads="1"/>
          </p:cNvSpPr>
          <p:nvPr/>
        </p:nvSpPr>
        <p:spPr bwMode="auto">
          <a:xfrm>
            <a:off x="0" y="0"/>
            <a:ext cx="504825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solidFill>
                  <a:srgbClr val="C0C0C0"/>
                </a:solidFill>
                <a:ea typeface="微软雅黑" panose="020B0503020204020204" pitchFamily="34" charset="-122"/>
              </a:rPr>
              <a:t>1</a:t>
            </a:r>
            <a:endParaRPr lang="en-US" altLang="zh-CN" sz="7200" dirty="0">
              <a:solidFill>
                <a:srgbClr val="C0C0C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Text Box 90"/>
          <p:cNvSpPr txBox="1">
            <a:spLocks noChangeArrowheads="1"/>
          </p:cNvSpPr>
          <p:nvPr/>
        </p:nvSpPr>
        <p:spPr bwMode="auto">
          <a:xfrm>
            <a:off x="-96212" y="-27305"/>
            <a:ext cx="504825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</a:rPr>
              <a:t>2</a:t>
            </a:r>
            <a:endParaRPr lang="en-US" altLang="zh-CN" sz="7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10" name="矩形 11"/>
          <p:cNvPicPr>
            <a:picLocks noChangeArrowheads="1"/>
          </p:cNvPicPr>
          <p:nvPr/>
        </p:nvPicPr>
        <p:blipFill>
          <a:blip r:embed="rId2" cstate="print"/>
          <a:srcRect l="1546" t="5978" r="1680" b="7011"/>
          <a:stretch>
            <a:fillRect/>
          </a:stretch>
        </p:blipFill>
        <p:spPr bwMode="auto">
          <a:xfrm>
            <a:off x="-36512" y="1098589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0"/>
          <p:cNvSpPr txBox="1"/>
          <p:nvPr/>
        </p:nvSpPr>
        <p:spPr bwMode="auto">
          <a:xfrm>
            <a:off x="3906520" y="4288790"/>
            <a:ext cx="5041265" cy="25533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我们强烈推荐您使用SSL加密设置邮件接收，邮箱使用更安全，请选择“安全类型”为：SSL/TLS，“端口”：993</a:t>
            </a:r>
            <a:endParaRPr sz="32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05" y="1271905"/>
            <a:ext cx="2956560" cy="520446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矩形 11"/>
          <p:cNvPicPr>
            <a:picLocks noChangeArrowheads="1"/>
          </p:cNvPicPr>
          <p:nvPr/>
        </p:nvPicPr>
        <p:blipFill>
          <a:blip r:embed="rId1" cstate="print"/>
          <a:srcRect l="1524" t="6691" r="1677" b="9535"/>
          <a:stretch>
            <a:fillRect/>
          </a:stretch>
        </p:blipFill>
        <p:spPr bwMode="auto">
          <a:xfrm>
            <a:off x="434975" y="0"/>
            <a:ext cx="52800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矩形 11"/>
          <p:cNvPicPr>
            <a:picLocks noChangeArrowheads="1"/>
          </p:cNvPicPr>
          <p:nvPr/>
        </p:nvPicPr>
        <p:blipFill>
          <a:blip r:embed="rId2" cstate="print"/>
          <a:srcRect l="1546" t="5978" r="1680" b="7011"/>
          <a:stretch>
            <a:fillRect/>
          </a:stretch>
        </p:blipFill>
        <p:spPr bwMode="auto">
          <a:xfrm>
            <a:off x="-36512" y="925513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0"/>
          <p:cNvSpPr txBox="1">
            <a:spLocks noChangeArrowheads="1"/>
          </p:cNvSpPr>
          <p:nvPr/>
        </p:nvSpPr>
        <p:spPr bwMode="auto">
          <a:xfrm>
            <a:off x="0" y="0"/>
            <a:ext cx="504825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solidFill>
                  <a:srgbClr val="C0C0C0"/>
                </a:solidFill>
                <a:ea typeface="微软雅黑" panose="020B0503020204020204" pitchFamily="34" charset="-122"/>
              </a:rPr>
              <a:t>1</a:t>
            </a:r>
            <a:endParaRPr lang="en-US" altLang="zh-CN" sz="7200" dirty="0">
              <a:solidFill>
                <a:srgbClr val="C0C0C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Text Box 90"/>
          <p:cNvSpPr txBox="1">
            <a:spLocks noChangeArrowheads="1"/>
          </p:cNvSpPr>
          <p:nvPr/>
        </p:nvSpPr>
        <p:spPr bwMode="auto">
          <a:xfrm>
            <a:off x="-96212" y="-27305"/>
            <a:ext cx="504825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</a:rPr>
              <a:t>2</a:t>
            </a:r>
            <a:endParaRPr lang="en-US" altLang="zh-CN" sz="7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10" name="矩形 11"/>
          <p:cNvPicPr>
            <a:picLocks noChangeArrowheads="1"/>
          </p:cNvPicPr>
          <p:nvPr/>
        </p:nvPicPr>
        <p:blipFill>
          <a:blip r:embed="rId2" cstate="print"/>
          <a:srcRect l="1546" t="5978" r="1680" b="7011"/>
          <a:stretch>
            <a:fillRect/>
          </a:stretch>
        </p:blipFill>
        <p:spPr bwMode="auto">
          <a:xfrm>
            <a:off x="-36512" y="1098589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0"/>
          <p:cNvSpPr txBox="1"/>
          <p:nvPr/>
        </p:nvSpPr>
        <p:spPr bwMode="auto">
          <a:xfrm>
            <a:off x="3906520" y="4288790"/>
            <a:ext cx="5041265" cy="2122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SMTP服务器：smtphz.qiye.163.com</a:t>
            </a:r>
            <a:endParaRPr sz="24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sz="24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如果您的邮件发送不需要采用SSL加密：请选择“安全类型”为：无，“端口”：25</a:t>
            </a:r>
            <a:endParaRPr sz="24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271905"/>
            <a:ext cx="3086100" cy="523494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矩形 11"/>
          <p:cNvPicPr>
            <a:picLocks noChangeArrowheads="1"/>
          </p:cNvPicPr>
          <p:nvPr/>
        </p:nvPicPr>
        <p:blipFill>
          <a:blip r:embed="rId1" cstate="print"/>
          <a:srcRect l="1524" t="6691" r="1677" b="9535"/>
          <a:stretch>
            <a:fillRect/>
          </a:stretch>
        </p:blipFill>
        <p:spPr bwMode="auto">
          <a:xfrm>
            <a:off x="434975" y="0"/>
            <a:ext cx="52800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矩形 11"/>
          <p:cNvPicPr>
            <a:picLocks noChangeArrowheads="1"/>
          </p:cNvPicPr>
          <p:nvPr/>
        </p:nvPicPr>
        <p:blipFill>
          <a:blip r:embed="rId2" cstate="print"/>
          <a:srcRect l="1546" t="5978" r="1680" b="7011"/>
          <a:stretch>
            <a:fillRect/>
          </a:stretch>
        </p:blipFill>
        <p:spPr bwMode="auto">
          <a:xfrm>
            <a:off x="-36512" y="925513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0"/>
          <p:cNvSpPr txBox="1">
            <a:spLocks noChangeArrowheads="1"/>
          </p:cNvSpPr>
          <p:nvPr/>
        </p:nvSpPr>
        <p:spPr bwMode="auto">
          <a:xfrm>
            <a:off x="0" y="0"/>
            <a:ext cx="504825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solidFill>
                  <a:srgbClr val="C0C0C0"/>
                </a:solidFill>
                <a:ea typeface="微软雅黑" panose="020B0503020204020204" pitchFamily="34" charset="-122"/>
              </a:rPr>
              <a:t>1</a:t>
            </a:r>
            <a:endParaRPr lang="en-US" altLang="zh-CN" sz="7200" dirty="0">
              <a:solidFill>
                <a:srgbClr val="C0C0C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Text Box 90"/>
          <p:cNvSpPr txBox="1">
            <a:spLocks noChangeArrowheads="1"/>
          </p:cNvSpPr>
          <p:nvPr/>
        </p:nvSpPr>
        <p:spPr bwMode="auto">
          <a:xfrm>
            <a:off x="-96212" y="-27305"/>
            <a:ext cx="504825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</a:rPr>
              <a:t>2</a:t>
            </a:r>
            <a:endParaRPr lang="en-US" altLang="zh-CN" sz="7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10" name="矩形 11"/>
          <p:cNvPicPr>
            <a:picLocks noChangeArrowheads="1"/>
          </p:cNvPicPr>
          <p:nvPr/>
        </p:nvPicPr>
        <p:blipFill>
          <a:blip r:embed="rId2" cstate="print"/>
          <a:srcRect l="1546" t="5978" r="1680" b="7011"/>
          <a:stretch>
            <a:fillRect/>
          </a:stretch>
        </p:blipFill>
        <p:spPr bwMode="auto">
          <a:xfrm>
            <a:off x="-36512" y="1098589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0"/>
          <p:cNvSpPr txBox="1"/>
          <p:nvPr/>
        </p:nvSpPr>
        <p:spPr bwMode="auto">
          <a:xfrm>
            <a:off x="3906520" y="4288790"/>
            <a:ext cx="5041265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我们强烈推荐您使用SSL加密设置邮件发送，邮箱使用更安全，请选择“安全类型”为：SSL/TLS，“端口”：465</a:t>
            </a:r>
            <a:endParaRPr sz="24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1438275"/>
            <a:ext cx="2987040" cy="498348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</a:ln>
      </a:spPr>
      <a:bodyPr wrap="square">
        <a:spAutoFit/>
      </a:bodyPr>
      <a:lstStyle>
        <a:defPPr algn="ctr">
          <a:spcBef>
            <a:spcPct val="50000"/>
          </a:spcBef>
          <a:defRPr sz="3200" dirty="0">
            <a:solidFill>
              <a:srgbClr val="0066A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WPS 演示</Application>
  <PresentationFormat>全屏显示(4:3)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Times New Roman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olive</dc:creator>
  <cp:lastModifiedBy>孙威 ℡¹³⁵ ⁰⁰⁸⁰ ¹²⁴⁵</cp:lastModifiedBy>
  <cp:revision>815</cp:revision>
  <dcterms:created xsi:type="dcterms:W3CDTF">2013-11-18T09:39:00Z</dcterms:created>
  <dcterms:modified xsi:type="dcterms:W3CDTF">2021-10-11T01:24:42Z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7FD532D1BE2440FBB4C57D680A917255</vt:lpwstr>
  </property>
</Properties>
</file>